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68" r:id="rId2"/>
    <p:sldId id="267" r:id="rId3"/>
    <p:sldId id="265" r:id="rId4"/>
    <p:sldId id="264" r:id="rId5"/>
    <p:sldId id="263" r:id="rId6"/>
    <p:sldId id="269" r:id="rId7"/>
    <p:sldId id="27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70" r:id="rId16"/>
    <p:sldId id="273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Лист1!$D$4:$D$6</c:f>
              <c:strCache>
                <c:ptCount val="3"/>
                <c:pt idx="0">
                  <c:v>2 сынып</c:v>
                </c:pt>
                <c:pt idx="1">
                  <c:v>3 сынып</c:v>
                </c:pt>
                <c:pt idx="2">
                  <c:v>4 сынып</c:v>
                </c:pt>
              </c:strCache>
            </c:strRef>
          </c:cat>
          <c:val>
            <c:numRef>
              <c:f>Лист1!$E$4:$E$6</c:f>
              <c:numCache>
                <c:formatCode>0%</c:formatCode>
                <c:ptCount val="3"/>
                <c:pt idx="0">
                  <c:v>0.87</c:v>
                </c:pt>
                <c:pt idx="1">
                  <c:v>0.89</c:v>
                </c:pt>
                <c:pt idx="2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0-4C77-91C7-4099D9A9AF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70458543"/>
        <c:axId val="1770453743"/>
      </c:barChart>
      <c:catAx>
        <c:axId val="177045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20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3743"/>
        <c:crosses val="autoZero"/>
        <c:auto val="1"/>
        <c:lblAlgn val="ctr"/>
        <c:lblOffset val="100"/>
        <c:noMultiLvlLbl val="0"/>
      </c:catAx>
      <c:valAx>
        <c:axId val="1770453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1" i="0" u="none" strike="noStrike" kern="1200" baseline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8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1b3f8da-9cf0-44eb-9aa7-16a5b7336cc6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fld id="{55475501-755C-42E3-BEB8-F74CABC30752}" type="VALUE">
                      <a:rPr lang="en-US" sz="1400">
                        <a:solidFill>
                          <a:srgbClr val="FF0000"/>
                        </a:solidFill>
                      </a:rPr>
                      <a:pPr/>
                      <a:t>[ЗНАЧЕНИЕ]</a:t>
                    </a:fld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974-455E-8D24-84CD9DC9C4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Лист1!$D$4:$D$6</c:f>
              <c:strCache>
                <c:ptCount val="3"/>
                <c:pt idx="0">
                  <c:v>2 сынып</c:v>
                </c:pt>
                <c:pt idx="1">
                  <c:v>3 сынып</c:v>
                </c:pt>
                <c:pt idx="2">
                  <c:v>4 сынып</c:v>
                </c:pt>
              </c:strCache>
            </c:strRef>
          </c:cat>
          <c:val>
            <c:numRef>
              <c:f>Лист1!$E$4:$E$6</c:f>
              <c:numCache>
                <c:formatCode>0%</c:formatCode>
                <c:ptCount val="3"/>
                <c:pt idx="0">
                  <c:v>0.87</c:v>
                </c:pt>
                <c:pt idx="1">
                  <c:v>0.88</c:v>
                </c:pt>
                <c:pt idx="2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74-455E-8D24-84CD9DC9C46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70458543"/>
        <c:axId val="1770453743"/>
      </c:barChart>
      <c:catAx>
        <c:axId val="177045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20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3743"/>
        <c:crosses val="autoZero"/>
        <c:auto val="1"/>
        <c:lblAlgn val="ctr"/>
        <c:lblOffset val="100"/>
        <c:noMultiLvlLbl val="0"/>
      </c:catAx>
      <c:valAx>
        <c:axId val="1770453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1" i="0" u="none" strike="noStrike" kern="1200" baseline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8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bde130e-38ed-4197-b385-21138a3b7b8b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K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ru-RU" sz="16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E90-4D2D-88E8-C543A960A7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8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Лист1!$D$4:$D$6</c:f>
              <c:strCache>
                <c:ptCount val="3"/>
                <c:pt idx="0">
                  <c:v>2 сынып</c:v>
                </c:pt>
                <c:pt idx="1">
                  <c:v>3 сынып</c:v>
                </c:pt>
                <c:pt idx="2">
                  <c:v>4 сынып</c:v>
                </c:pt>
              </c:strCache>
            </c:strRef>
          </c:cat>
          <c:val>
            <c:numRef>
              <c:f>Лист1!$E$4:$E$6</c:f>
              <c:numCache>
                <c:formatCode>0%</c:formatCode>
                <c:ptCount val="3"/>
                <c:pt idx="0">
                  <c:v>0.87</c:v>
                </c:pt>
                <c:pt idx="1">
                  <c:v>0.89</c:v>
                </c:pt>
                <c:pt idx="2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90-4D2D-88E8-C543A960A72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70458543"/>
        <c:axId val="1770453743"/>
      </c:barChart>
      <c:catAx>
        <c:axId val="177045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20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3743"/>
        <c:crosses val="autoZero"/>
        <c:auto val="1"/>
        <c:lblAlgn val="ctr"/>
        <c:lblOffset val="100"/>
        <c:noMultiLvlLbl val="0"/>
      </c:catAx>
      <c:valAx>
        <c:axId val="1770453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1" i="0" u="none" strike="noStrike" kern="1200" baseline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8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cceccac-a3a5-4948-929c-1becfa1f5c68}"/>
      </c:ext>
    </c:extLst>
  </c:chart>
  <c:spPr>
    <a:noFill/>
    <a:ln>
      <a:noFill/>
    </a:ln>
    <a:effectLst/>
  </c:spPr>
  <c:txPr>
    <a:bodyPr/>
    <a:lstStyle/>
    <a:p>
      <a:pPr>
        <a:defRPr lang="ru-RU" sz="1800">
          <a:solidFill>
            <a:srgbClr val="0000FF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K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ru-RU" sz="16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7B2-4C60-BDF0-524E0481E7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ru-RU" sz="18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Лист1!$D$4:$D$6</c:f>
              <c:strCache>
                <c:ptCount val="3"/>
                <c:pt idx="0">
                  <c:v>2 сынып</c:v>
                </c:pt>
                <c:pt idx="1">
                  <c:v>3 сынып</c:v>
                </c:pt>
                <c:pt idx="2">
                  <c:v>4 сынып</c:v>
                </c:pt>
              </c:strCache>
            </c:strRef>
          </c:cat>
          <c:val>
            <c:numRef>
              <c:f>Лист1!$E$4:$E$6</c:f>
              <c:numCache>
                <c:formatCode>0%</c:formatCode>
                <c:ptCount val="3"/>
                <c:pt idx="0">
                  <c:v>0.91</c:v>
                </c:pt>
                <c:pt idx="1">
                  <c:v>0.97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B2-4C60-BDF0-524E0481E7F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70458543"/>
        <c:axId val="1770453743"/>
      </c:barChart>
      <c:catAx>
        <c:axId val="177045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20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3743"/>
        <c:crosses val="autoZero"/>
        <c:auto val="1"/>
        <c:lblAlgn val="ctr"/>
        <c:lblOffset val="100"/>
        <c:noMultiLvlLbl val="0"/>
      </c:catAx>
      <c:valAx>
        <c:axId val="1770453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1" i="0" u="none" strike="noStrike" kern="1200" baseline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8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f97c757-d0e1-4791-9db1-b80e414ca14b}"/>
      </c:ext>
    </c:extLst>
  </c:chart>
  <c:spPr>
    <a:noFill/>
    <a:ln>
      <a:noFill/>
    </a:ln>
    <a:effectLst/>
  </c:spPr>
  <c:txPr>
    <a:bodyPr/>
    <a:lstStyle/>
    <a:p>
      <a:pPr>
        <a:defRPr lang="ru-RU" sz="1800">
          <a:solidFill>
            <a:srgbClr val="0000FF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K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8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Лист1!$D$4:$D$6</c:f>
              <c:strCache>
                <c:ptCount val="3"/>
                <c:pt idx="0">
                  <c:v>2 сынып</c:v>
                </c:pt>
                <c:pt idx="1">
                  <c:v>3 сынып</c:v>
                </c:pt>
                <c:pt idx="2">
                  <c:v>4 сынып</c:v>
                </c:pt>
              </c:strCache>
            </c:strRef>
          </c:cat>
          <c:val>
            <c:numRef>
              <c:f>Лист1!$E$4:$E$6</c:f>
              <c:numCache>
                <c:formatCode>0%</c:formatCode>
                <c:ptCount val="3"/>
                <c:pt idx="0">
                  <c:v>0.85</c:v>
                </c:pt>
                <c:pt idx="1">
                  <c:v>0.98</c:v>
                </c:pt>
                <c:pt idx="2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4-4286-9DE5-62327351D8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70458543"/>
        <c:axId val="1770453743"/>
      </c:barChart>
      <c:catAx>
        <c:axId val="177045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20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3743"/>
        <c:crosses val="autoZero"/>
        <c:auto val="1"/>
        <c:lblAlgn val="ctr"/>
        <c:lblOffset val="100"/>
        <c:noMultiLvlLbl val="0"/>
      </c:catAx>
      <c:valAx>
        <c:axId val="1770453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1" i="0" u="none" strike="noStrike" kern="1200" baseline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8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c301130e-9faf-4363-b44e-9bb5d9719e40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K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10-4904-AF69-45974A3D91A3}"/>
              </c:ext>
            </c:extLst>
          </c:dPt>
          <c:dPt>
            <c:idx val="1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10-4904-AF69-45974A3D91A3}"/>
              </c:ext>
            </c:extLst>
          </c:dPt>
          <c:dLbls>
            <c:dLbl>
              <c:idx val="0"/>
              <c:layout>
                <c:manualLayout>
                  <c:x val="-0.107724678537566"/>
                  <c:y val="-2.56046462769956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10-4904-AF69-45974A3D91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2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Лист2!$B$4:$B$5</c:f>
              <c:strCache>
                <c:ptCount val="2"/>
                <c:pt idx="0">
                  <c:v>3 сынып</c:v>
                </c:pt>
                <c:pt idx="1">
                  <c:v>4 сынып</c:v>
                </c:pt>
              </c:strCache>
            </c:strRef>
          </c:cat>
          <c:val>
            <c:numRef>
              <c:f>Лист2!$C$4:$C$5</c:f>
              <c:numCache>
                <c:formatCode>0%</c:formatCode>
                <c:ptCount val="2"/>
                <c:pt idx="0">
                  <c:v>0.91</c:v>
                </c:pt>
                <c:pt idx="1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10-4904-AF69-45974A3D91A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400" b="1" i="0" u="none" strike="noStrike" kern="1200" baseline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KZ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bff24cd-40d4-4f44-aa6f-3b74d98ed73d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K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Лист1!$D$4:$D$6</c:f>
              <c:strCache>
                <c:ptCount val="3"/>
                <c:pt idx="0">
                  <c:v>2 сынып</c:v>
                </c:pt>
                <c:pt idx="1">
                  <c:v>3 сынып</c:v>
                </c:pt>
                <c:pt idx="2">
                  <c:v>4 сынып</c:v>
                </c:pt>
              </c:strCache>
            </c:strRef>
          </c:cat>
          <c:val>
            <c:numRef>
              <c:f>Лист1!$E$4:$E$6</c:f>
              <c:numCache>
                <c:formatCode>0%</c:formatCode>
                <c:ptCount val="3"/>
                <c:pt idx="0">
                  <c:v>0.91</c:v>
                </c:pt>
                <c:pt idx="1">
                  <c:v>0.94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64-4752-92FC-6C3E724036B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70458543"/>
        <c:axId val="1770453743"/>
      </c:barChart>
      <c:catAx>
        <c:axId val="177045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2000" b="1" i="0" u="none" strike="noStrike" kern="1200" baseline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3743"/>
        <c:crosses val="autoZero"/>
        <c:auto val="1"/>
        <c:lblAlgn val="ctr"/>
        <c:lblOffset val="100"/>
        <c:noMultiLvlLbl val="0"/>
      </c:catAx>
      <c:valAx>
        <c:axId val="1770453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2000" b="1" i="0" u="none" strike="noStrike" kern="1200" baseline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70458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d18cb72-e7f9-4846-84db-989befa79e46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FA137-408E-476A-8A43-927A3E2981CC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ECA1E-E4AC-47C0-8955-71578371C0E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D14A0-5DA8-4526-8822-E35ECA588B32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E7CF4-93CC-460F-BE28-84431CC4F4B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Бастауыш сынып бойынша жүргізілген жұмыстарға жылдық  талдау 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276F13A-7F34-0E82-B0A9-12F3EB3BF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447911"/>
              </p:ext>
            </p:extLst>
          </p:nvPr>
        </p:nvGraphicFramePr>
        <p:xfrm>
          <a:off x="972128" y="2353344"/>
          <a:ext cx="10584059" cy="300039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99672">
                  <a:extLst>
                    <a:ext uri="{9D8B030D-6E8A-4147-A177-3AD203B41FA5}">
                      <a16:colId xmlns:a16="http://schemas.microsoft.com/office/drawing/2014/main" val="3814700644"/>
                    </a:ext>
                  </a:extLst>
                </a:gridCol>
                <a:gridCol w="3450772">
                  <a:extLst>
                    <a:ext uri="{9D8B030D-6E8A-4147-A177-3AD203B41FA5}">
                      <a16:colId xmlns:a16="http://schemas.microsoft.com/office/drawing/2014/main" val="509982476"/>
                    </a:ext>
                  </a:extLst>
                </a:gridCol>
                <a:gridCol w="2654971">
                  <a:extLst>
                    <a:ext uri="{9D8B030D-6E8A-4147-A177-3AD203B41FA5}">
                      <a16:colId xmlns:a16="http://schemas.microsoft.com/office/drawing/2014/main" val="2653656689"/>
                    </a:ext>
                  </a:extLst>
                </a:gridCol>
                <a:gridCol w="2478644">
                  <a:extLst>
                    <a:ext uri="{9D8B030D-6E8A-4147-A177-3AD203B41FA5}">
                      <a16:colId xmlns:a16="http://schemas.microsoft.com/office/drawing/2014/main" val="2753078750"/>
                    </a:ext>
                  </a:extLst>
                </a:gridCol>
              </a:tblGrid>
              <a:tr h="628084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 оқу жылы соңы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2025-2026 оқу жылы 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Өзгеріс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5901761"/>
                  </a:ext>
                </a:extLst>
              </a:tr>
              <a:tr h="314041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сыныптар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+16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4538464"/>
                  </a:ext>
                </a:extLst>
              </a:tr>
              <a:tr h="314041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сыныптар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5505145"/>
                  </a:ext>
                </a:extLst>
              </a:tr>
              <a:tr h="314041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сыныптар</a:t>
                      </a:r>
                      <a:endParaRPr lang="ru-KZ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3567560"/>
                  </a:ext>
                </a:extLst>
              </a:tr>
              <a:tr h="314041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3сыныптар</a:t>
                      </a:r>
                      <a:endParaRPr lang="ru-KZ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 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 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-70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1245543"/>
                  </a:ext>
                </a:extLst>
              </a:tr>
              <a:tr h="314041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сыныптар</a:t>
                      </a:r>
                      <a:endParaRPr lang="ru-KZ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 оқушы</a:t>
                      </a:r>
                      <a:endParaRPr lang="ru-KZ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+53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52445"/>
                  </a:ext>
                </a:extLst>
              </a:tr>
              <a:tr h="399179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1 -4сыныптар</a:t>
                      </a:r>
                      <a:endParaRPr lang="ru-KZ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951 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6779211"/>
                  </a:ext>
                </a:extLst>
              </a:tr>
              <a:tr h="402929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0,1-4сыныптар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1077оқушы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1065 оқушы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</a:t>
                      </a:r>
                      <a:endParaRPr lang="ru-KZ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3198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822960"/>
            <a:ext cx="10515600" cy="366078"/>
          </a:xfrm>
        </p:spPr>
        <p:txBody>
          <a:bodyPr>
            <a:noAutofit/>
          </a:bodyPr>
          <a:lstStyle/>
          <a:p>
            <a:pPr marL="270510" indent="-180340" algn="ctr">
              <a:buNone/>
            </a:pP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І. Білім сапасына талдау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Салыстырмалық тоқсандық білім сапасы</a:t>
            </a:r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673435"/>
              </p:ext>
            </p:extLst>
          </p:nvPr>
        </p:nvGraphicFramePr>
        <p:xfrm>
          <a:off x="1664443" y="2095054"/>
          <a:ext cx="9216463" cy="368757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993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4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3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6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679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Озат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Екпінді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Білім сапасы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79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 тоқсан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280</a:t>
                      </a:r>
                      <a:endParaRPr lang="ru-KZ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300</a:t>
                      </a:r>
                      <a:endParaRPr lang="ru-KZ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580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81%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79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II тоқсан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305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283</a:t>
                      </a:r>
                      <a:endParaRPr lang="ru-KZ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588</a:t>
                      </a:r>
                      <a:endParaRPr lang="ru-KZ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82%</a:t>
                      </a:r>
                      <a:endParaRPr lang="ru-KZ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79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III тоқсан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316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277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593</a:t>
                      </a:r>
                      <a:endParaRPr lang="ru-KZ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79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ІV тоқсан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314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278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592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83%</a:t>
                      </a:r>
                      <a:endParaRPr lang="ru-KZ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79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Жылдық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331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268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599</a:t>
                      </a:r>
                      <a:endParaRPr lang="ru-KZ" sz="2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797">
                <a:tc gridSpan="5">
                  <a:txBody>
                    <a:bodyPr/>
                    <a:lstStyle/>
                    <a:p>
                      <a:pPr marL="270510" indent="-270510">
                        <a:buNone/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822960"/>
            <a:ext cx="10515600" cy="366078"/>
          </a:xfrm>
        </p:spPr>
        <p:txBody>
          <a:bodyPr>
            <a:normAutofit fontScale="90000"/>
          </a:bodyPr>
          <a:lstStyle/>
          <a:p>
            <a:pPr marL="270510" indent="-270510" algn="ctr">
              <a:buNone/>
            </a:pPr>
            <a:r>
              <a:rPr lang="en-US" sz="3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Бастауыш бойынша   3 жылғы білім сапасының салыстырмалы  көрсеткіші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502C726-09E4-847C-2B3E-186E25E47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901889"/>
              </p:ext>
            </p:extLst>
          </p:nvPr>
        </p:nvGraphicFramePr>
        <p:xfrm>
          <a:off x="553358" y="1864428"/>
          <a:ext cx="11301186" cy="430777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60043">
                  <a:extLst>
                    <a:ext uri="{9D8B030D-6E8A-4147-A177-3AD203B41FA5}">
                      <a16:colId xmlns:a16="http://schemas.microsoft.com/office/drawing/2014/main" val="3280660136"/>
                    </a:ext>
                  </a:extLst>
                </a:gridCol>
                <a:gridCol w="2354217">
                  <a:extLst>
                    <a:ext uri="{9D8B030D-6E8A-4147-A177-3AD203B41FA5}">
                      <a16:colId xmlns:a16="http://schemas.microsoft.com/office/drawing/2014/main" val="4064447081"/>
                    </a:ext>
                  </a:extLst>
                </a:gridCol>
                <a:gridCol w="1284118">
                  <a:extLst>
                    <a:ext uri="{9D8B030D-6E8A-4147-A177-3AD203B41FA5}">
                      <a16:colId xmlns:a16="http://schemas.microsoft.com/office/drawing/2014/main" val="1706613519"/>
                    </a:ext>
                  </a:extLst>
                </a:gridCol>
                <a:gridCol w="2240440">
                  <a:extLst>
                    <a:ext uri="{9D8B030D-6E8A-4147-A177-3AD203B41FA5}">
                      <a16:colId xmlns:a16="http://schemas.microsoft.com/office/drawing/2014/main" val="2293824604"/>
                    </a:ext>
                  </a:extLst>
                </a:gridCol>
                <a:gridCol w="1403920">
                  <a:extLst>
                    <a:ext uri="{9D8B030D-6E8A-4147-A177-3AD203B41FA5}">
                      <a16:colId xmlns:a16="http://schemas.microsoft.com/office/drawing/2014/main" val="1666583826"/>
                    </a:ext>
                  </a:extLst>
                </a:gridCol>
                <a:gridCol w="1579224">
                  <a:extLst>
                    <a:ext uri="{9D8B030D-6E8A-4147-A177-3AD203B41FA5}">
                      <a16:colId xmlns:a16="http://schemas.microsoft.com/office/drawing/2014/main" val="1872101591"/>
                    </a:ext>
                  </a:extLst>
                </a:gridCol>
                <a:gridCol w="1579224">
                  <a:extLst>
                    <a:ext uri="{9D8B030D-6E8A-4147-A177-3AD203B41FA5}">
                      <a16:colId xmlns:a16="http://schemas.microsoft.com/office/drawing/2014/main" val="3721513051"/>
                    </a:ext>
                  </a:extLst>
                </a:gridCol>
              </a:tblGrid>
              <a:tr h="661713">
                <a:tc rowSpan="2"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сын</a:t>
                      </a:r>
                      <a:endParaRPr lang="ru-KZ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2023-2024 оқу жылы</a:t>
                      </a:r>
                      <a:endParaRPr lang="ru-KZ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2024-2025оқу жылы</a:t>
                      </a:r>
                      <a:endParaRPr lang="ru-KZ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2025-2026 оқу жылы</a:t>
                      </a:r>
                      <a:endParaRPr lang="ru-KZ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042483"/>
                  </a:ext>
                </a:extLst>
              </a:tr>
              <a:tr h="919291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бала саны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білім сапасы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бала саны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білім сапасы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бала саны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білім сапасы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095177"/>
                  </a:ext>
                </a:extLst>
              </a:tr>
              <a:tr h="354920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сын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233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227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210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476975"/>
                  </a:ext>
                </a:extLst>
              </a:tr>
              <a:tr h="354920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сын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262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84,3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220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226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83,6%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315129"/>
                  </a:ext>
                </a:extLst>
              </a:tr>
              <a:tr h="661713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сын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213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83,0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279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83,8%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209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4589482"/>
                  </a:ext>
                </a:extLst>
              </a:tr>
              <a:tr h="661713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сын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198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84,8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225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83,0%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278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82,3%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783893"/>
                  </a:ext>
                </a:extLst>
              </a:tr>
              <a:tr h="693502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2-4</a:t>
                      </a:r>
                      <a:endParaRPr lang="ru-KZ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just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906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(+39оқушы)</a:t>
                      </a:r>
                      <a:endParaRPr lang="ru-KZ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84,0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951 (+45оқушы)</a:t>
                      </a:r>
                      <a:endParaRPr lang="ru-KZ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83,9</a:t>
                      </a: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923</a:t>
                      </a:r>
                      <a:endParaRPr lang="ru-KZ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</a:t>
                      </a: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06534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822960"/>
            <a:ext cx="10515600" cy="366078"/>
          </a:xfrm>
        </p:spPr>
        <p:txBody>
          <a:bodyPr>
            <a:normAutofit fontScale="90000"/>
          </a:bodyPr>
          <a:lstStyle/>
          <a:p>
            <a:pPr marL="270510" indent="-270510" algn="ctr"/>
            <a:br>
              <a:rPr lang="en-US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Сыныпаралық   салыстырмалы  білім сапасы көрсеткіштері</a:t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ru-RU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740587"/>
              </p:ext>
            </p:extLst>
          </p:nvPr>
        </p:nvGraphicFramePr>
        <p:xfrm>
          <a:off x="839788" y="1621615"/>
          <a:ext cx="10765846" cy="41043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5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9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1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2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46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812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695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747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сынып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Ітоқсан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ІІ тоқсан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ІІІтоқсан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ІVтоқсан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жылдық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Тоқсан басымен салыстыру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747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2сынып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81,9%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82,5%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83,6%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+0,9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47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3сынып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80,7%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86,6%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+6,7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747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4сынып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79,7%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80,5%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82,3%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+2,6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7477"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2-4 сын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82,4%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82,5%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70510" indent="-270510"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822960"/>
            <a:ext cx="10515600" cy="36607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Әр сыныптың сыныпаралық салыстырмалы білім сапасы</a:t>
            </a:r>
            <a:br>
              <a:rPr 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3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 сыныптар</a:t>
            </a:r>
            <a:r>
              <a:rPr lang="en-US" sz="3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9F0CE3D-E008-0E30-3C6A-0A27FC9E2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263952"/>
              </p:ext>
            </p:extLst>
          </p:nvPr>
        </p:nvGraphicFramePr>
        <p:xfrm>
          <a:off x="642256" y="1921328"/>
          <a:ext cx="11125724" cy="386987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34072">
                  <a:extLst>
                    <a:ext uri="{9D8B030D-6E8A-4147-A177-3AD203B41FA5}">
                      <a16:colId xmlns:a16="http://schemas.microsoft.com/office/drawing/2014/main" val="3710571706"/>
                    </a:ext>
                  </a:extLst>
                </a:gridCol>
                <a:gridCol w="1009724">
                  <a:extLst>
                    <a:ext uri="{9D8B030D-6E8A-4147-A177-3AD203B41FA5}">
                      <a16:colId xmlns:a16="http://schemas.microsoft.com/office/drawing/2014/main" val="1848444798"/>
                    </a:ext>
                  </a:extLst>
                </a:gridCol>
                <a:gridCol w="1153793">
                  <a:extLst>
                    <a:ext uri="{9D8B030D-6E8A-4147-A177-3AD203B41FA5}">
                      <a16:colId xmlns:a16="http://schemas.microsoft.com/office/drawing/2014/main" val="2744503827"/>
                    </a:ext>
                  </a:extLst>
                </a:gridCol>
                <a:gridCol w="1518081">
                  <a:extLst>
                    <a:ext uri="{9D8B030D-6E8A-4147-A177-3AD203B41FA5}">
                      <a16:colId xmlns:a16="http://schemas.microsoft.com/office/drawing/2014/main" val="4222893252"/>
                    </a:ext>
                  </a:extLst>
                </a:gridCol>
                <a:gridCol w="1447060">
                  <a:extLst>
                    <a:ext uri="{9D8B030D-6E8A-4147-A177-3AD203B41FA5}">
                      <a16:colId xmlns:a16="http://schemas.microsoft.com/office/drawing/2014/main" val="2596983215"/>
                    </a:ext>
                  </a:extLst>
                </a:gridCol>
                <a:gridCol w="1233997">
                  <a:extLst>
                    <a:ext uri="{9D8B030D-6E8A-4147-A177-3AD203B41FA5}">
                      <a16:colId xmlns:a16="http://schemas.microsoft.com/office/drawing/2014/main" val="615296338"/>
                    </a:ext>
                  </a:extLst>
                </a:gridCol>
                <a:gridCol w="1475937">
                  <a:extLst>
                    <a:ext uri="{9D8B030D-6E8A-4147-A177-3AD203B41FA5}">
                      <a16:colId xmlns:a16="http://schemas.microsoft.com/office/drawing/2014/main" val="2975545643"/>
                    </a:ext>
                  </a:extLst>
                </a:gridCol>
                <a:gridCol w="2453060">
                  <a:extLst>
                    <a:ext uri="{9D8B030D-6E8A-4147-A177-3AD203B41FA5}">
                      <a16:colId xmlns:a16="http://schemas.microsoft.com/office/drawing/2014/main" val="324447529"/>
                    </a:ext>
                  </a:extLst>
                </a:gridCol>
              </a:tblGrid>
              <a:tr h="5686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Сын</a:t>
                      </a:r>
                      <a:endParaRPr lang="ru-K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Бала саны</a:t>
                      </a:r>
                      <a:endParaRPr lang="ru-K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Іт</a:t>
                      </a:r>
                      <a:endParaRPr lang="ru-K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ІІт</a:t>
                      </a:r>
                      <a:endParaRPr lang="ru-K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ІІІт</a:t>
                      </a:r>
                      <a:endParaRPr lang="ru-K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ІҮ</a:t>
                      </a: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</a:t>
                      </a:r>
                      <a:endParaRPr lang="ru-K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Жылдық</a:t>
                      </a:r>
                      <a:endParaRPr lang="ru-K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Өзгеріс (Тоқсан басымен салыстыру)</a:t>
                      </a:r>
                      <a:endParaRPr lang="ru-KZ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6816597"/>
                  </a:ext>
                </a:extLst>
              </a:tr>
              <a:tr h="3474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2а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762000" algn="l"/>
                        </a:tabLs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762000" algn="l"/>
                        </a:tabLs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81,4%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762000" algn="l"/>
                        </a:tabLs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762000" algn="l"/>
                        </a:tabLs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762000" algn="l"/>
                        </a:tabLst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-3,7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8084560"/>
                  </a:ext>
                </a:extLst>
              </a:tr>
              <a:tr h="3474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2б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85,7%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85,7%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89,2%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89,2%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+3,5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0109440"/>
                  </a:ext>
                </a:extLst>
              </a:tr>
              <a:tr h="3474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2в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79,3%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79,3%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75%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     75%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-4,3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0351422"/>
                  </a:ext>
                </a:extLst>
              </a:tr>
              <a:tr h="3474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2г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81,4%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82,4%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88,8%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+3,1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1307071"/>
                  </a:ext>
                </a:extLst>
              </a:tr>
              <a:tr h="3474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2д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тұрақты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729476"/>
                  </a:ext>
                </a:extLst>
              </a:tr>
              <a:tr h="3474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2е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86,2%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86,2%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+3,5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0855864"/>
                  </a:ext>
                </a:extLst>
              </a:tr>
              <a:tr h="3474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2ж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81,4%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85,1%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+2,4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974108"/>
                  </a:ext>
                </a:extLst>
              </a:tr>
              <a:tr h="3474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2з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81,4%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+1,3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9781608"/>
                  </a:ext>
                </a:extLst>
              </a:tr>
              <a:tr h="5212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сын.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226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81,9%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84,6%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82,7,%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83,6,%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762000" algn="l"/>
                          <a:tab pos="876300" algn="ctr"/>
                        </a:tabLs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+0,9</a:t>
                      </a:r>
                      <a:endParaRPr lang="ru-KZ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245468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463" y="410095"/>
            <a:ext cx="10515600" cy="1325563"/>
          </a:xfrm>
        </p:spPr>
        <p:txBody>
          <a:bodyPr/>
          <a:lstStyle/>
          <a:p>
            <a:pPr algn="ctr"/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 сыныптар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B4A3EC0-17F4-3744-7E60-FE25300EA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40587"/>
              </p:ext>
            </p:extLst>
          </p:nvPr>
        </p:nvGraphicFramePr>
        <p:xfrm>
          <a:off x="965199" y="1584959"/>
          <a:ext cx="10051146" cy="501455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93309">
                  <a:extLst>
                    <a:ext uri="{9D8B030D-6E8A-4147-A177-3AD203B41FA5}">
                      <a16:colId xmlns:a16="http://schemas.microsoft.com/office/drawing/2014/main" val="1260428643"/>
                    </a:ext>
                  </a:extLst>
                </a:gridCol>
                <a:gridCol w="1164029">
                  <a:extLst>
                    <a:ext uri="{9D8B030D-6E8A-4147-A177-3AD203B41FA5}">
                      <a16:colId xmlns:a16="http://schemas.microsoft.com/office/drawing/2014/main" val="3496586923"/>
                    </a:ext>
                  </a:extLst>
                </a:gridCol>
                <a:gridCol w="1083638">
                  <a:extLst>
                    <a:ext uri="{9D8B030D-6E8A-4147-A177-3AD203B41FA5}">
                      <a16:colId xmlns:a16="http://schemas.microsoft.com/office/drawing/2014/main" val="3779908165"/>
                    </a:ext>
                  </a:extLst>
                </a:gridCol>
                <a:gridCol w="1162975">
                  <a:extLst>
                    <a:ext uri="{9D8B030D-6E8A-4147-A177-3AD203B41FA5}">
                      <a16:colId xmlns:a16="http://schemas.microsoft.com/office/drawing/2014/main" val="3355986462"/>
                    </a:ext>
                  </a:extLst>
                </a:gridCol>
                <a:gridCol w="1287262">
                  <a:extLst>
                    <a:ext uri="{9D8B030D-6E8A-4147-A177-3AD203B41FA5}">
                      <a16:colId xmlns:a16="http://schemas.microsoft.com/office/drawing/2014/main" val="603149996"/>
                    </a:ext>
                  </a:extLst>
                </a:gridCol>
                <a:gridCol w="1207363">
                  <a:extLst>
                    <a:ext uri="{9D8B030D-6E8A-4147-A177-3AD203B41FA5}">
                      <a16:colId xmlns:a16="http://schemas.microsoft.com/office/drawing/2014/main" val="3645766924"/>
                    </a:ext>
                  </a:extLst>
                </a:gridCol>
                <a:gridCol w="1305017">
                  <a:extLst>
                    <a:ext uri="{9D8B030D-6E8A-4147-A177-3AD203B41FA5}">
                      <a16:colId xmlns:a16="http://schemas.microsoft.com/office/drawing/2014/main" val="3427408962"/>
                    </a:ext>
                  </a:extLst>
                </a:gridCol>
                <a:gridCol w="2147553">
                  <a:extLst>
                    <a:ext uri="{9D8B030D-6E8A-4147-A177-3AD203B41FA5}">
                      <a16:colId xmlns:a16="http://schemas.microsoft.com/office/drawing/2014/main" val="3300319367"/>
                    </a:ext>
                  </a:extLst>
                </a:gridCol>
              </a:tblGrid>
              <a:tr h="5973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Сын</a:t>
                      </a:r>
                      <a:endParaRPr lang="ru-KZ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Бала саны</a:t>
                      </a:r>
                      <a:endParaRPr lang="ru-KZ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</a:t>
                      </a:r>
                      <a:endParaRPr lang="ru-KZ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ІІ</a:t>
                      </a:r>
                      <a:endParaRPr lang="ru-KZ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ІІІ</a:t>
                      </a:r>
                      <a:endParaRPr lang="ru-KZ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ІҮ</a:t>
                      </a:r>
                      <a:endParaRPr lang="ru-KZ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kk-KZ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Жыл</a:t>
                      </a:r>
                      <a:endParaRPr lang="ru-KZ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kk-KZ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Өзгеріс (жыл басын жыл соңымен салыстыру)</a:t>
                      </a:r>
                      <a:endParaRPr lang="ru-KZ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373299"/>
                  </a:ext>
                </a:extLst>
              </a:tr>
              <a:tr h="3982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3а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79,1%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+4,9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011152"/>
                  </a:ext>
                </a:extLst>
              </a:tr>
              <a:tr h="3982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3б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1667563"/>
                  </a:ext>
                </a:extLst>
              </a:tr>
              <a:tr h="3982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3в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84,1%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84,6%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745812"/>
                  </a:ext>
                </a:extLst>
              </a:tr>
              <a:tr h="3982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3г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+6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779251"/>
                  </a:ext>
                </a:extLst>
              </a:tr>
              <a:tr h="3982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3д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+8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038754"/>
                  </a:ext>
                </a:extLst>
              </a:tr>
              <a:tr h="3982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3е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+8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902049"/>
                  </a:ext>
                </a:extLst>
              </a:tr>
              <a:tr h="3982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3ж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85,7%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+7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3183963"/>
                  </a:ext>
                </a:extLst>
              </a:tr>
              <a:tr h="3982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3з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83,3%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+8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746961"/>
                  </a:ext>
                </a:extLst>
              </a:tr>
              <a:tr h="5973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3сынып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209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80,7%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83 %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+5,3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588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89093" y="177012"/>
            <a:ext cx="60935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сыныптар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61F491E-C2BD-CE50-F379-A4EEF605C7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106265"/>
              </p:ext>
            </p:extLst>
          </p:nvPr>
        </p:nvGraphicFramePr>
        <p:xfrm>
          <a:off x="918029" y="1323703"/>
          <a:ext cx="10355941" cy="491662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81316">
                  <a:extLst>
                    <a:ext uri="{9D8B030D-6E8A-4147-A177-3AD203B41FA5}">
                      <a16:colId xmlns:a16="http://schemas.microsoft.com/office/drawing/2014/main" val="4122301622"/>
                    </a:ext>
                  </a:extLst>
                </a:gridCol>
                <a:gridCol w="832342">
                  <a:extLst>
                    <a:ext uri="{9D8B030D-6E8A-4147-A177-3AD203B41FA5}">
                      <a16:colId xmlns:a16="http://schemas.microsoft.com/office/drawing/2014/main" val="2142639150"/>
                    </a:ext>
                  </a:extLst>
                </a:gridCol>
                <a:gridCol w="1136631">
                  <a:extLst>
                    <a:ext uri="{9D8B030D-6E8A-4147-A177-3AD203B41FA5}">
                      <a16:colId xmlns:a16="http://schemas.microsoft.com/office/drawing/2014/main" val="2675467372"/>
                    </a:ext>
                  </a:extLst>
                </a:gridCol>
                <a:gridCol w="1162975">
                  <a:extLst>
                    <a:ext uri="{9D8B030D-6E8A-4147-A177-3AD203B41FA5}">
                      <a16:colId xmlns:a16="http://schemas.microsoft.com/office/drawing/2014/main" val="1136420747"/>
                    </a:ext>
                  </a:extLst>
                </a:gridCol>
                <a:gridCol w="1198486">
                  <a:extLst>
                    <a:ext uri="{9D8B030D-6E8A-4147-A177-3AD203B41FA5}">
                      <a16:colId xmlns:a16="http://schemas.microsoft.com/office/drawing/2014/main" val="3233606091"/>
                    </a:ext>
                  </a:extLst>
                </a:gridCol>
                <a:gridCol w="1020932">
                  <a:extLst>
                    <a:ext uri="{9D8B030D-6E8A-4147-A177-3AD203B41FA5}">
                      <a16:colId xmlns:a16="http://schemas.microsoft.com/office/drawing/2014/main" val="857056687"/>
                    </a:ext>
                  </a:extLst>
                </a:gridCol>
                <a:gridCol w="991674">
                  <a:extLst>
                    <a:ext uri="{9D8B030D-6E8A-4147-A177-3AD203B41FA5}">
                      <a16:colId xmlns:a16="http://schemas.microsoft.com/office/drawing/2014/main" val="517694884"/>
                    </a:ext>
                  </a:extLst>
                </a:gridCol>
                <a:gridCol w="2931585">
                  <a:extLst>
                    <a:ext uri="{9D8B030D-6E8A-4147-A177-3AD203B41FA5}">
                      <a16:colId xmlns:a16="http://schemas.microsoft.com/office/drawing/2014/main" val="2510165733"/>
                    </a:ext>
                  </a:extLst>
                </a:gridCol>
              </a:tblGrid>
              <a:tr h="4243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Сын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Бала саны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ІІ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ІІІ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ІҮ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Жыл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Өзгеріс (Тоқсан басымен салыстыру)</a:t>
                      </a:r>
                      <a:endParaRPr lang="ru-KZ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5875471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4а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82.7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00025" algn="l"/>
                          <a:tab pos="291465" algn="ctr"/>
                        </a:tabLs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89.6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89.6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89.6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89.6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+6.9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300749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4б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552133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4в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82.1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9.3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9.3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9.3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2.7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+0.6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872189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4г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209550" algn="l"/>
                          <a:tab pos="291465" algn="ctr"/>
                        </a:tabLs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82.7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82.7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82.1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82.1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+0.1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499924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4д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76.9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76.9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71.4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71.4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71.4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-5.5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988982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4е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9.3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79,3%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78.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78.5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78.5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-0.8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335502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4ж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76.6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445242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4з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82,7%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+6.7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7003659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4и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81.4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81.4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81.4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81.4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+1.4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865729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4к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80.7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77.7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77.7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77.7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+3.7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896053"/>
                  </a:ext>
                </a:extLst>
              </a:tr>
              <a:tr h="4243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4сынып 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9.7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</a:t>
                      </a:r>
                      <a:r>
                        <a:rPr lang="kk-KZ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81,4%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81,4%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2.3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2.6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  <a:endParaRPr lang="ru-KZ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12198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35687" y="225260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35687" y="923526"/>
            <a:ext cx="2743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  <a:p>
            <a:endParaRPr lang="en-US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21137938"/>
              </p:ext>
            </p:extLst>
          </p:nvPr>
        </p:nvGraphicFramePr>
        <p:xfrm>
          <a:off x="2823210" y="1831104"/>
          <a:ext cx="7612380" cy="4272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35687" y="225260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35687" y="923526"/>
            <a:ext cx="2743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тілі</a:t>
            </a:r>
          </a:p>
          <a:p>
            <a:endParaRPr lang="en-US" dirty="0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053524516"/>
              </p:ext>
            </p:extLst>
          </p:nvPr>
        </p:nvGraphicFramePr>
        <p:xfrm>
          <a:off x="2747010" y="1568130"/>
          <a:ext cx="7734300" cy="436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35687" y="225260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35687" y="923526"/>
            <a:ext cx="2743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Әдебиеттік оқу</a:t>
            </a:r>
          </a:p>
          <a:p>
            <a:endParaRPr lang="en-US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292888593"/>
              </p:ext>
            </p:extLst>
          </p:nvPr>
        </p:nvGraphicFramePr>
        <p:xfrm>
          <a:off x="2907030" y="1698700"/>
          <a:ext cx="7037070" cy="4576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35687" y="225260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35687" y="923526"/>
            <a:ext cx="2743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үние тану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43910879"/>
              </p:ext>
            </p:extLst>
          </p:nvPr>
        </p:nvGraphicFramePr>
        <p:xfrm>
          <a:off x="2907030" y="1698700"/>
          <a:ext cx="7037070" cy="4576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35687" y="225260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35687" y="923526"/>
            <a:ext cx="2743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Орыс тілі</a:t>
            </a:r>
          </a:p>
          <a:p>
            <a:endParaRPr lang="en-US" dirty="0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902489226"/>
              </p:ext>
            </p:extLst>
          </p:nvPr>
        </p:nvGraphicFramePr>
        <p:xfrm>
          <a:off x="2628900" y="1785300"/>
          <a:ext cx="7920990" cy="4581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35687" y="225260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35687" y="923526"/>
            <a:ext cx="2743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</a:p>
          <a:p>
            <a:endParaRPr lang="en-US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161587713"/>
              </p:ext>
            </p:extLst>
          </p:nvPr>
        </p:nvGraphicFramePr>
        <p:xfrm>
          <a:off x="2903220" y="1723744"/>
          <a:ext cx="7098030" cy="4688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80635" y="190970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35686" y="923526"/>
            <a:ext cx="33253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</a:t>
            </a:r>
          </a:p>
          <a:p>
            <a:endParaRPr lang="en-US" dirty="0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082179124"/>
              </p:ext>
            </p:extLst>
          </p:nvPr>
        </p:nvGraphicFramePr>
        <p:xfrm>
          <a:off x="2381250" y="1723744"/>
          <a:ext cx="7265670" cy="4562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91718" y="68913"/>
            <a:ext cx="98785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Бастауыш сынып пәндік олимпиадалар мен байқаулар бойынша жүлдегерлер саны  (I –ІІІ) : </a:t>
            </a:r>
            <a:endParaRPr lang="ru-RU" sz="36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902563"/>
              </p:ext>
            </p:extLst>
          </p:nvPr>
        </p:nvGraphicFramePr>
        <p:xfrm>
          <a:off x="1658910" y="968800"/>
          <a:ext cx="8874177" cy="8767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4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4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586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ҚАЛАЛЫҚ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862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38728" y="1906546"/>
            <a:ext cx="10253272" cy="46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Бастауыш сынып мұғалімдерінің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байқау,пән олимпиадасы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752616"/>
              </p:ext>
            </p:extLst>
          </p:nvPr>
        </p:nvGraphicFramePr>
        <p:xfrm>
          <a:off x="1693888" y="2551769"/>
          <a:ext cx="8874177" cy="9377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4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4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586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ҚАЛАЛЫҚ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86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96451" y="3579115"/>
            <a:ext cx="9069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Бастауыш мұғалімдердің   іс-тәжірибе жинағының таратылуы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525094"/>
              </p:ext>
            </p:extLst>
          </p:nvPr>
        </p:nvGraphicFramePr>
        <p:xfrm>
          <a:off x="1658910" y="4187917"/>
          <a:ext cx="8874177" cy="9377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4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4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586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ҚАЛАЛЫҚ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86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693888" y="5046646"/>
            <a:ext cx="963867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Педагогикалық конференцияларда баяндама жасауы 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</a:br>
            <a:endParaRPr lang="ru-RU" dirty="0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050370"/>
              </p:ext>
            </p:extLst>
          </p:nvPr>
        </p:nvGraphicFramePr>
        <p:xfrm>
          <a:off x="1658910" y="5563545"/>
          <a:ext cx="8874177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4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4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586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ХАЛЫҚАРАЛЫҚ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ОБЛЫСТЫҚ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b="1" i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862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24332" y="658212"/>
          <a:ext cx="11038016" cy="6266664"/>
        </p:xfrm>
        <a:graphic>
          <a:graphicData uri="http://schemas.openxmlformats.org/drawingml/2006/table">
            <a:tbl>
              <a:tblPr firstRow="1" firstCol="1" bandRow="1"/>
              <a:tblGrid>
                <a:gridCol w="546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6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628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1771650" algn="l"/>
                        </a:tabLs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Мүмкіндіктер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1771650" algn="l"/>
                        </a:tabLs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Күшті жағы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9308">
                <a:tc>
                  <a:txBody>
                    <a:bodyPr/>
                    <a:lstStyle/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1.Оқушылардың мәнерлеп оқу мәнері өнерін жетілдіру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Бастауыш сынып оқушыларын пәндік олимпиадаға  жүйелі дайындауды облыс, республика көлеміне шығаруды қолға алу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 Математика пәнінен мазмұнды есептердің шығарылуы мен терең талдану математика сауаттылығын дамыту тәжірибе алмасу .Зерттеу сабақтарын (LS) ұйымдастыру тәжірибе алмасуды жандандыру 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 Үй тапсырмасын нақты және тиімді беру  .Үй тапсырмасыз жобасын  (математика ) жүзеге асыру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5.Оқушы бойына ұлттық құндылықты дарыту әдістерін кеңінен қолдану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Мұғалімдердің сабақ беру шеберлігін   ,кәсіби дамуды    арттыру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2.Жас мамандарға әдістемелік көмек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Сыныпаралық байланыс ,тәжірибе алмасу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4.Оқу сауаттылығын дамыту тіл сабақтарында 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оқу сауаттылығына арналған тапсырмаларды қолдану нәтижелілігі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 Сабақты бағалау критерийін тиімді қолдану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 Мектепалды даярлық сыныптарының  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 бағдарламаны өте жақсы меңгеру деңгейінің артуы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7.Мұғалімдердің іс-тәжірибе таратуы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8.Сабақты зерттеу әдістерін меңгеру деңгейлерінің артуы тәжірибе жинақтау (Лессон Стадии)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9.Олимпиада жетістігі ( облыс ,республика көлемінде)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236"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1771650" algn="l"/>
                        </a:tabLs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Әлсіз жақтар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1771650" algn="l"/>
                        </a:tabLs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Қауіпті жағы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6599">
                <a:tc>
                  <a:txBody>
                    <a:bodyPr/>
                    <a:lstStyle/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1.Орыс тілді оқушыларды дамытуға жеке жұмыстануға көңіл бөлу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Кітап оқуға құштарлығын арттыру ата-анамен байланыс және қызықтыру жұмыстарының аздығы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1сыныпқа 6 жасқа толмаған оқушылардың бағдарламаны күшпен меңгерту қиындығы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1.Орыс тілді балалардың көбеюі және орыс мектептеріне сұраныстың көбеюі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2.Жыл сайын тіл мүкістігі бар балалардың көбеюі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Ата-аналардың орыстілділігінің баласын оқытуда әлсіздігі ,көмектесе алмауы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4.Ерекше білім алуды қажет ететін оқушылардың жылдан жылға көбеюі ,мінез -құлыққа байланысты отбасы тәрбиесінің тайыздығы 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5.Сыныптағы бала санының жылдан –жылға  көбеюі білім сапасына әсері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236">
                <a:tc>
                  <a:txBody>
                    <a:bodyPr/>
                    <a:lstStyle/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tabLst>
                          <a:tab pos="1771650" algn="l"/>
                        </a:tabLst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0435" marR="60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834853" y="134992"/>
            <a:ext cx="25222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1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71650" algn="l"/>
              </a:tabLst>
            </a:pPr>
            <a:r>
              <a:rPr kumimoji="0" lang="en-US" altLang="ru-RU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SWOT талдау </a:t>
            </a:r>
            <a:endParaRPr kumimoji="0" lang="en-US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3000"/>
            <a:ext cx="10515600" cy="366078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Жаңа оқу жылына міндеттер: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305341"/>
            <a:ext cx="10996534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  <a:tabLst>
                <a:tab pos="114300" algn="l"/>
                <a:tab pos="457200" algn="l"/>
              </a:tabLs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 сапасын әр түрлі тәсіл арқылы сабақ үрдісінде тиімді жолдар арқылы арттыру.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  <a:tabLst>
                <a:tab pos="114300" algn="l"/>
                <a:tab pos="457200" algn="l"/>
              </a:tabLs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Ерекше білім алуды қажет ететін оқушылармен жеке жұмыстанудың әдістерін дамыту ,қолдау. Ата-аналармен байланысты күшейту.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  <a:tabLst>
                <a:tab pos="114300" algn="l"/>
                <a:tab pos="457200" algn="l"/>
              </a:tabLs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Қосымша жұмыстануды қажет ететін  оқушылармен жеке жұмыс түрлерін үнемі жүргізу, ата-аналармен байланысты күшейту.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  <a:tabLst>
                <a:tab pos="114300" algn="l"/>
                <a:tab pos="457200" algn="l"/>
              </a:tabLs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Мұғалімдердің шығармашылық бағытта жұмыстануына әдістемелік бағыт беру, жас мамандарға қолдау ,тәлімгер жұмысын жандандыру 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  <a:tabLst>
                <a:tab pos="114300" algn="l"/>
                <a:tab pos="457200" algn="l"/>
              </a:tabLs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Мұғалімдердің шығармашылық іс тәжирбелерін республика,облыс,қала көлемінде тарату бағытында әдістемелік көмек беру.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  <a:tabLst>
                <a:tab pos="114300" algn="l"/>
                <a:tab pos="457200" algn="l"/>
              </a:tabLs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Оқушылардың функциональдық оқу сауаттылықтарын,математикалық сауаттылығын  арттыру бағытында жұмыстану,база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kk-KZ" sz="2400" b="1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  <a:tabLst>
                <a:tab pos="114300" algn="l"/>
                <a:tab pos="457200" algn="l"/>
              </a:tabLst>
            </a:pPr>
            <a:r>
              <a:rPr lang="en-US" sz="24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0,1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сыныптан бастап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дағды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kk-KZ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,жандандыру 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  <a:tabLst>
                <a:tab pos="114300" algn="l"/>
                <a:tab pos="457200" algn="l"/>
              </a:tabLs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ББЖМ –ға жүйелі,нәтижелі дайындау 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tabLst>
                <a:tab pos="114300" algn="l"/>
              </a:tabLst>
            </a:pP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1254</Words>
  <Application>Microsoft Office PowerPoint</Application>
  <PresentationFormat>Широкоэкранный</PresentationFormat>
  <Paragraphs>504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Тема Office</vt:lpstr>
      <vt:lpstr> Бастауыш сынып бойынша жүргізілген жұмыстарға жылдық  талдау </vt:lpstr>
      <vt:lpstr> І. Білім сапасына талдау    Салыстырмалық тоқсандық білім сапасы: </vt:lpstr>
      <vt:lpstr> Бастауыш бойынша   3 жылғы білім сапасының салыстырмалы  көрсеткіші  </vt:lpstr>
      <vt:lpstr> Сыныпаралық   салыстырмалы  білім сапасы көрсеткіштері  </vt:lpstr>
      <vt:lpstr> Әр сыныптың сыныпаралық салыстырмалы білім сапасы    2  сыныптар: </vt:lpstr>
      <vt:lpstr> 3  сыныптар: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Жаңа оқу жылына міндеттер: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Бастауыш сынып бойынша жүргізілген жұмыстарға жылдық  талдау </dc:title>
  <dc:creator>44MG</dc:creator>
  <cp:lastModifiedBy>Gulbany</cp:lastModifiedBy>
  <cp:revision>11</cp:revision>
  <dcterms:created xsi:type="dcterms:W3CDTF">2025-05-13T14:47:00Z</dcterms:created>
  <dcterms:modified xsi:type="dcterms:W3CDTF">2026-08-29T05:53:57Z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3F1C6411C7DD41ECA0DB352936FE6E54_12</vt:lpwstr>
  </property>
  <property fmtid="{D5CDD505-2E9C-101B-9397-08002B2CF9AE}" pid="3" name="KSOProductBuildVer">
    <vt:lpwstr>1049-12.2.0.21179</vt:lpwstr>
  </property>
</Properties>
</file>