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Жыл аяғы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0000"/>
                    <a:lumMod val="108000"/>
                  </a:schemeClr>
                </a:gs>
                <a:gs pos="50000">
                  <a:schemeClr val="accent1"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0 сынып</c:v>
                </c:pt>
                <c:pt idx="1">
                  <c:v>1-4 сынып</c:v>
                </c:pt>
                <c:pt idx="2">
                  <c:v>Барлығы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133</c:v>
                </c:pt>
                <c:pt idx="1">
                  <c:v>906</c:v>
                </c:pt>
                <c:pt idx="2">
                  <c:v>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4-4869-AA83-9CBA33188294}"/>
            </c:ext>
          </c:extLst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Ітоқсан соңы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0000"/>
                    <a:lumMod val="108000"/>
                  </a:schemeClr>
                </a:gs>
                <a:gs pos="50000">
                  <a:schemeClr val="accent2">
                    <a:tint val="98000"/>
                    <a:shade val="100000"/>
                    <a:satMod val="100000"/>
                    <a:lumMod val="100000"/>
                  </a:schemeClr>
                </a:gs>
                <a:gs pos="100000">
                  <a:schemeClr val="accent2">
                    <a:shade val="72000"/>
                    <a:satMod val="120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2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0 сынып</c:v>
                </c:pt>
                <c:pt idx="1">
                  <c:v>1-4 сынып</c:v>
                </c:pt>
                <c:pt idx="2">
                  <c:v>Барлығы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0">
                  <c:v>124</c:v>
                </c:pt>
                <c:pt idx="1">
                  <c:v>958</c:v>
                </c:pt>
                <c:pt idx="2">
                  <c:v>1082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14-4869-AA83-9CBA331882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94341215"/>
        <c:axId val="1094345055"/>
      </c:barChart>
      <c:catAx>
        <c:axId val="1094341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094345055"/>
        <c:crosses val="autoZero"/>
        <c:auto val="1"/>
        <c:lblAlgn val="ctr"/>
        <c:lblOffset val="100"/>
        <c:noMultiLvlLbl val="0"/>
      </c:catAx>
      <c:valAx>
        <c:axId val="109434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094341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8-45CA-8638-CB15EFFB8D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8-45CA-8638-CB15EFFB8D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68-45CA-8638-CB15EFFB8D32}"/>
              </c:ext>
            </c:extLst>
          </c:dPt>
          <c:dLbls>
            <c:dLbl>
              <c:idx val="0"/>
              <c:layout>
                <c:manualLayout>
                  <c:x val="-9.132565230816736E-2"/>
                  <c:y val="6.65356203506784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8-45CA-8638-CB15EFFB8D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Лист2!$B$2:$D$3</c:f>
              <c:multiLvlStrCache>
                <c:ptCount val="3"/>
                <c:lvl>
                  <c:pt idx="0">
                    <c:v>2023-2024ж</c:v>
                  </c:pt>
                  <c:pt idx="1">
                    <c:v>2023-2024ж</c:v>
                  </c:pt>
                  <c:pt idx="2">
                    <c:v>2024-2025ж</c:v>
                  </c:pt>
                </c:lvl>
                <c:lvl>
                  <c:pt idx="0">
                    <c:v>І тоқсан</c:v>
                  </c:pt>
                  <c:pt idx="1">
                    <c:v>Жыл соңы</c:v>
                  </c:pt>
                  <c:pt idx="2">
                    <c:v>І тоқсан</c:v>
                  </c:pt>
                </c:lvl>
              </c:multiLvlStrCache>
            </c:multiLvlStrRef>
          </c:cat>
          <c:val>
            <c:numRef>
              <c:f>Лист2!$B$4:$D$4</c:f>
              <c:numCache>
                <c:formatCode>0%</c:formatCode>
                <c:ptCount val="3"/>
                <c:pt idx="0">
                  <c:v>0.82</c:v>
                </c:pt>
                <c:pt idx="1">
                  <c:v>0.84</c:v>
                </c:pt>
                <c:pt idx="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68-45CA-8638-CB15EFFB8D3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206328291439343"/>
          <c:y val="0.62103598776160673"/>
          <c:w val="0.32525127804511927"/>
          <c:h val="0.37896401223839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Білім сапасы  І тоқсан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Лист1!$B$5:$B$12</c:f>
              <c:strCache>
                <c:ptCount val="8"/>
                <c:pt idx="0">
                  <c:v>2а</c:v>
                </c:pt>
                <c:pt idx="1">
                  <c:v>2б</c:v>
                </c:pt>
                <c:pt idx="2">
                  <c:v>2в</c:v>
                </c:pt>
                <c:pt idx="3">
                  <c:v>2г</c:v>
                </c:pt>
                <c:pt idx="4">
                  <c:v>2д</c:v>
                </c:pt>
                <c:pt idx="5">
                  <c:v>2е</c:v>
                </c:pt>
                <c:pt idx="6">
                  <c:v>2ж</c:v>
                </c:pt>
                <c:pt idx="7">
                  <c:v>2з</c:v>
                </c:pt>
              </c:strCache>
            </c:strRef>
          </c:cat>
          <c:val>
            <c:numRef>
              <c:f>Лист1!$C$5:$C$12</c:f>
              <c:numCache>
                <c:formatCode>0%</c:formatCode>
                <c:ptCount val="8"/>
                <c:pt idx="0">
                  <c:v>0.88</c:v>
                </c:pt>
                <c:pt idx="1">
                  <c:v>0.82</c:v>
                </c:pt>
                <c:pt idx="2">
                  <c:v>0.82</c:v>
                </c:pt>
                <c:pt idx="3">
                  <c:v>0.82</c:v>
                </c:pt>
                <c:pt idx="4">
                  <c:v>0.85699999999999998</c:v>
                </c:pt>
                <c:pt idx="5">
                  <c:v>0.81</c:v>
                </c:pt>
                <c:pt idx="6">
                  <c:v>0.82699999999999996</c:v>
                </c:pt>
                <c:pt idx="7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6-4472-9B2B-FB86E2412B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2831488"/>
        <c:axId val="1352832928"/>
      </c:barChart>
      <c:catAx>
        <c:axId val="13528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352832928"/>
        <c:crosses val="autoZero"/>
        <c:auto val="1"/>
        <c:lblAlgn val="ctr"/>
        <c:lblOffset val="100"/>
        <c:noMultiLvlLbl val="0"/>
      </c:catAx>
      <c:valAx>
        <c:axId val="135283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35283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Ітоқсан 23-24 о.ж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Лист1!$A$3:$A$12</c:f>
              <c:strCache>
                <c:ptCount val="10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  <c:pt idx="8">
                  <c:v>3и</c:v>
                </c:pt>
                <c:pt idx="9">
                  <c:v>3к</c:v>
                </c:pt>
              </c:strCache>
            </c:strRef>
          </c:cat>
          <c:val>
            <c:numRef>
              <c:f>Лист1!$B$3:$B$12</c:f>
              <c:numCache>
                <c:formatCode>0%</c:formatCode>
                <c:ptCount val="10"/>
                <c:pt idx="0">
                  <c:v>0.87</c:v>
                </c:pt>
                <c:pt idx="1">
                  <c:v>0.79300000000000004</c:v>
                </c:pt>
                <c:pt idx="2">
                  <c:v>0.83</c:v>
                </c:pt>
                <c:pt idx="3">
                  <c:v>0.79300000000000004</c:v>
                </c:pt>
                <c:pt idx="4">
                  <c:v>0.86199999999999999</c:v>
                </c:pt>
                <c:pt idx="5">
                  <c:v>0.82699999999999996</c:v>
                </c:pt>
                <c:pt idx="6">
                  <c:v>0.89</c:v>
                </c:pt>
                <c:pt idx="7">
                  <c:v>0.82699999999999996</c:v>
                </c:pt>
                <c:pt idx="8">
                  <c:v>0.82699999999999996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B-4988-A170-5742A67E1D0E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Жыл соңы 23-24 о.ж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Лист1!$A$3:$A$12</c:f>
              <c:strCache>
                <c:ptCount val="10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  <c:pt idx="8">
                  <c:v>3и</c:v>
                </c:pt>
                <c:pt idx="9">
                  <c:v>3к</c:v>
                </c:pt>
              </c:strCache>
            </c:strRef>
          </c:cat>
          <c:val>
            <c:numRef>
              <c:f>Лист1!$C$3:$C$12</c:f>
              <c:numCache>
                <c:formatCode>0%</c:formatCode>
                <c:ptCount val="10"/>
                <c:pt idx="0">
                  <c:v>0.86</c:v>
                </c:pt>
                <c:pt idx="1">
                  <c:v>0.83</c:v>
                </c:pt>
                <c:pt idx="2">
                  <c:v>0.86</c:v>
                </c:pt>
                <c:pt idx="3">
                  <c:v>0.86</c:v>
                </c:pt>
                <c:pt idx="4">
                  <c:v>0.82699999999999996</c:v>
                </c:pt>
                <c:pt idx="5">
                  <c:v>0.82699999999999996</c:v>
                </c:pt>
                <c:pt idx="6">
                  <c:v>0.9</c:v>
                </c:pt>
                <c:pt idx="7">
                  <c:v>0.82699999999999996</c:v>
                </c:pt>
                <c:pt idx="8">
                  <c:v>0.82699999999999996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0B-4988-A170-5742A67E1D0E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Ітоқсан 2024-25 о.ж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Лист1!$A$3:$A$12</c:f>
              <c:strCache>
                <c:ptCount val="10"/>
                <c:pt idx="0">
                  <c:v>3а</c:v>
                </c:pt>
                <c:pt idx="1">
                  <c:v>3б</c:v>
                </c:pt>
                <c:pt idx="2">
                  <c:v>3в</c:v>
                </c:pt>
                <c:pt idx="3">
                  <c:v>3г</c:v>
                </c:pt>
                <c:pt idx="4">
                  <c:v>3д</c:v>
                </c:pt>
                <c:pt idx="5">
                  <c:v>3е</c:v>
                </c:pt>
                <c:pt idx="6">
                  <c:v>3ж</c:v>
                </c:pt>
                <c:pt idx="7">
                  <c:v>3з</c:v>
                </c:pt>
                <c:pt idx="8">
                  <c:v>3и</c:v>
                </c:pt>
                <c:pt idx="9">
                  <c:v>3к</c:v>
                </c:pt>
              </c:strCache>
            </c:strRef>
          </c:cat>
          <c:val>
            <c:numRef>
              <c:f>Лист1!$D$3:$D$12</c:f>
              <c:numCache>
                <c:formatCode>0%</c:formatCode>
                <c:ptCount val="10"/>
                <c:pt idx="0">
                  <c:v>0.86</c:v>
                </c:pt>
                <c:pt idx="1">
                  <c:v>0.83</c:v>
                </c:pt>
                <c:pt idx="2">
                  <c:v>0.86</c:v>
                </c:pt>
                <c:pt idx="3">
                  <c:v>0.86</c:v>
                </c:pt>
                <c:pt idx="4">
                  <c:v>0.82699999999999996</c:v>
                </c:pt>
                <c:pt idx="5">
                  <c:v>0.78500000000000003</c:v>
                </c:pt>
                <c:pt idx="6">
                  <c:v>0.82</c:v>
                </c:pt>
                <c:pt idx="7">
                  <c:v>0.82699999999999996</c:v>
                </c:pt>
                <c:pt idx="8">
                  <c:v>0.79</c:v>
                </c:pt>
                <c:pt idx="9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0B-4988-A170-5742A67E1D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84232048"/>
        <c:axId val="784239728"/>
      </c:barChart>
      <c:catAx>
        <c:axId val="78423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39728"/>
        <c:crosses val="autoZero"/>
        <c:auto val="1"/>
        <c:lblAlgn val="ctr"/>
        <c:lblOffset val="100"/>
        <c:noMultiLvlLbl val="0"/>
      </c:catAx>
      <c:valAx>
        <c:axId val="78423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3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Ітоқсан  23-24о.ж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Лист2!$B$4:$B$11</c:f>
              <c:strCache>
                <c:ptCount val="8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</c:strCache>
            </c:strRef>
          </c:cat>
          <c:val>
            <c:numRef>
              <c:f>Лист2!$C$4:$C$11</c:f>
              <c:numCache>
                <c:formatCode>0%</c:formatCode>
                <c:ptCount val="8"/>
                <c:pt idx="0">
                  <c:v>0.81399999999999995</c:v>
                </c:pt>
                <c:pt idx="1">
                  <c:v>0.77</c:v>
                </c:pt>
                <c:pt idx="2">
                  <c:v>0.77</c:v>
                </c:pt>
                <c:pt idx="3">
                  <c:v>0.77</c:v>
                </c:pt>
                <c:pt idx="4">
                  <c:v>0.77</c:v>
                </c:pt>
                <c:pt idx="5">
                  <c:v>0.81399999999999995</c:v>
                </c:pt>
                <c:pt idx="6">
                  <c:v>0.82099999999999995</c:v>
                </c:pt>
                <c:pt idx="7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F20-9499-1FC5078F10B6}"/>
            </c:ext>
          </c:extLst>
        </c:ser>
        <c:ser>
          <c:idx val="1"/>
          <c:order val="1"/>
          <c:tx>
            <c:strRef>
              <c:f>Лист2!$D$3</c:f>
              <c:strCache>
                <c:ptCount val="1"/>
                <c:pt idx="0">
                  <c:v>Жыл соңы 23-24 о.ж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Лист2!$B$4:$B$11</c:f>
              <c:strCache>
                <c:ptCount val="8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</c:strCache>
            </c:strRef>
          </c:cat>
          <c:val>
            <c:numRef>
              <c:f>Лист2!$D$4:$D$11</c:f>
              <c:numCache>
                <c:formatCode>0%</c:formatCode>
                <c:ptCount val="8"/>
                <c:pt idx="0">
                  <c:v>0.81399999999999995</c:v>
                </c:pt>
                <c:pt idx="1">
                  <c:v>0.80700000000000005</c:v>
                </c:pt>
                <c:pt idx="2">
                  <c:v>0.81499999999999995</c:v>
                </c:pt>
                <c:pt idx="3">
                  <c:v>0.8</c:v>
                </c:pt>
                <c:pt idx="4">
                  <c:v>0.84599999999999997</c:v>
                </c:pt>
                <c:pt idx="5">
                  <c:v>0.81399999999999995</c:v>
                </c:pt>
                <c:pt idx="6">
                  <c:v>0.88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F20-9499-1FC5078F10B6}"/>
            </c:ext>
          </c:extLst>
        </c:ser>
        <c:ser>
          <c:idx val="2"/>
          <c:order val="2"/>
          <c:tx>
            <c:strRef>
              <c:f>Лист2!$E$3</c:f>
              <c:strCache>
                <c:ptCount val="1"/>
                <c:pt idx="0">
                  <c:v>Ітоқсан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Лист2!$B$4:$B$11</c:f>
              <c:strCache>
                <c:ptCount val="8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  <c:pt idx="5">
                  <c:v>4е</c:v>
                </c:pt>
                <c:pt idx="6">
                  <c:v>4ж</c:v>
                </c:pt>
                <c:pt idx="7">
                  <c:v>4з</c:v>
                </c:pt>
              </c:strCache>
            </c:strRef>
          </c:cat>
          <c:val>
            <c:numRef>
              <c:f>Лист2!$E$4:$E$11</c:f>
              <c:numCache>
                <c:formatCode>0%</c:formatCode>
                <c:ptCount val="8"/>
                <c:pt idx="0">
                  <c:v>0.78400000000000003</c:v>
                </c:pt>
                <c:pt idx="1">
                  <c:v>0.78</c:v>
                </c:pt>
                <c:pt idx="2">
                  <c:v>0.73099999999999998</c:v>
                </c:pt>
                <c:pt idx="3">
                  <c:v>0.75</c:v>
                </c:pt>
                <c:pt idx="4">
                  <c:v>0.82099999999999995</c:v>
                </c:pt>
                <c:pt idx="5">
                  <c:v>0.78500000000000003</c:v>
                </c:pt>
                <c:pt idx="6">
                  <c:v>0.88</c:v>
                </c:pt>
                <c:pt idx="7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F20-9499-1FC5078F1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82552976"/>
        <c:axId val="782539536"/>
      </c:barChart>
      <c:catAx>
        <c:axId val="7825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2539536"/>
        <c:crosses val="autoZero"/>
        <c:auto val="1"/>
        <c:lblAlgn val="ctr"/>
        <c:lblOffset val="100"/>
        <c:noMultiLvlLbl val="0"/>
      </c:catAx>
      <c:valAx>
        <c:axId val="78253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255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Лист3!$C$3</c:f>
              <c:strCache>
                <c:ptCount val="1"/>
                <c:pt idx="0">
                  <c:v>озат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Лист3!$B$4:$B$7</c:f>
              <c:strCache>
                <c:ptCount val="4"/>
                <c:pt idx="1">
                  <c:v>2023-2024ж  І тоқсан </c:v>
                </c:pt>
                <c:pt idx="2">
                  <c:v>2023-2024ж  жыл  соңы </c:v>
                </c:pt>
                <c:pt idx="3">
                  <c:v>2024-2025 ж І тоқсан</c:v>
                </c:pt>
              </c:strCache>
            </c:strRef>
          </c:cat>
          <c:val>
            <c:numRef>
              <c:f>Лист3!$C$4:$C$7</c:f>
              <c:numCache>
                <c:formatCode>General</c:formatCode>
                <c:ptCount val="4"/>
                <c:pt idx="1">
                  <c:v>261</c:v>
                </c:pt>
                <c:pt idx="2">
                  <c:v>287</c:v>
                </c:pt>
                <c:pt idx="3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91-4611-8365-4A5A65C05C71}"/>
            </c:ext>
          </c:extLst>
        </c:ser>
        <c:ser>
          <c:idx val="1"/>
          <c:order val="1"/>
          <c:tx>
            <c:strRef>
              <c:f>Лист3!$D$3</c:f>
              <c:strCache>
                <c:ptCount val="1"/>
                <c:pt idx="0">
                  <c:v>екпінді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Лист3!$B$4:$B$7</c:f>
              <c:strCache>
                <c:ptCount val="4"/>
                <c:pt idx="1">
                  <c:v>2023-2024ж  І тоқсан </c:v>
                </c:pt>
                <c:pt idx="2">
                  <c:v>2023-2024ж  жыл  соңы </c:v>
                </c:pt>
                <c:pt idx="3">
                  <c:v>2024-2025 ж І тоқсан</c:v>
                </c:pt>
              </c:strCache>
            </c:strRef>
          </c:cat>
          <c:val>
            <c:numRef>
              <c:f>Лист3!$D$4:$D$7</c:f>
              <c:numCache>
                <c:formatCode>General</c:formatCode>
                <c:ptCount val="4"/>
                <c:pt idx="1">
                  <c:v>289</c:v>
                </c:pt>
                <c:pt idx="2">
                  <c:v>278</c:v>
                </c:pt>
                <c:pt idx="3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91-4611-8365-4A5A65C05C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4228208"/>
        <c:axId val="784228688"/>
      </c:barChart>
      <c:lineChart>
        <c:grouping val="standard"/>
        <c:varyColors val="0"/>
        <c:ser>
          <c:idx val="2"/>
          <c:order val="2"/>
          <c:tx>
            <c:strRef>
              <c:f>Лист3!$E$3</c:f>
              <c:strCache>
                <c:ptCount val="1"/>
                <c:pt idx="0">
                  <c:v>Білім сапасы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Лист3!$B$4:$B$7</c:f>
              <c:strCache>
                <c:ptCount val="4"/>
                <c:pt idx="1">
                  <c:v>2023-2024ж  І тоқсан </c:v>
                </c:pt>
                <c:pt idx="2">
                  <c:v>2023-2024ж  жыл  соңы </c:v>
                </c:pt>
                <c:pt idx="3">
                  <c:v>2024-2025 ж І тоқсан</c:v>
                </c:pt>
              </c:strCache>
            </c:strRef>
          </c:cat>
          <c:val>
            <c:numRef>
              <c:f>Лист3!$E$4:$E$7</c:f>
              <c:numCache>
                <c:formatCode>0%</c:formatCode>
                <c:ptCount val="4"/>
                <c:pt idx="1">
                  <c:v>0.82</c:v>
                </c:pt>
                <c:pt idx="2">
                  <c:v>0.84</c:v>
                </c:pt>
                <c:pt idx="3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91-4611-8365-4A5A65C05C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84229168"/>
        <c:axId val="784225808"/>
      </c:lineChart>
      <c:catAx>
        <c:axId val="78422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28688"/>
        <c:crosses val="autoZero"/>
        <c:auto val="1"/>
        <c:lblAlgn val="ctr"/>
        <c:lblOffset val="100"/>
        <c:noMultiLvlLbl val="0"/>
      </c:catAx>
      <c:valAx>
        <c:axId val="78422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28208"/>
        <c:crosses val="autoZero"/>
        <c:crossBetween val="between"/>
      </c:valAx>
      <c:valAx>
        <c:axId val="78422580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784229168"/>
        <c:crosses val="max"/>
        <c:crossBetween val="between"/>
      </c:valAx>
      <c:catAx>
        <c:axId val="784229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225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0FE25-F419-4796-BF42-B2EDC1782C9D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F02A8-F996-4822-8903-A328BDC890A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756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F02A8-F996-4822-8903-A328BDC890A3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547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1827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968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8213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07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1541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90823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03804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76725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4425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4708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1395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427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777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703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515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92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E946FAF-9F58-4DAA-A0D6-6C7DDB269945}" type="datetimeFigureOut">
              <a:rPr lang="ru-KZ" smtClean="0"/>
              <a:t>31.10.2024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515417-39E1-4FBB-A7B3-C71C92BC44A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5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9859C5-A4C9-8E30-1812-6D372EA39B2E}"/>
              </a:ext>
            </a:extLst>
          </p:cNvPr>
          <p:cNvSpPr txBox="1"/>
          <p:nvPr/>
        </p:nvSpPr>
        <p:spPr>
          <a:xfrm>
            <a:off x="1125722" y="118086"/>
            <a:ext cx="9654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Бастауыш сыныптар бойынша І  тоқсан есебі.  2024-2025 оқу жылы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EA0BF77-0D70-A414-DAA8-7FB33BE63C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278980"/>
              </p:ext>
            </p:extLst>
          </p:nvPr>
        </p:nvGraphicFramePr>
        <p:xfrm>
          <a:off x="1868671" y="1026041"/>
          <a:ext cx="8168464" cy="527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18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F4B11-98D3-A651-E71C-F45082D33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CA4AD2-FAE2-ED06-DF3E-D7740E104D84}"/>
              </a:ext>
            </a:extLst>
          </p:cNvPr>
          <p:cNvSpPr txBox="1"/>
          <p:nvPr/>
        </p:nvSpPr>
        <p:spPr>
          <a:xfrm>
            <a:off x="1168252" y="490226"/>
            <a:ext cx="9654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ілім сапасын өткен тоқсанмен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салыстыру</a:t>
            </a:r>
            <a:endParaRPr lang="ru-KZ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6F7573E-F240-75DE-5F48-CFE27689ED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149247"/>
              </p:ext>
            </p:extLst>
          </p:nvPr>
        </p:nvGraphicFramePr>
        <p:xfrm>
          <a:off x="1594884" y="1267931"/>
          <a:ext cx="8612372" cy="5099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7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0993D7-7B29-E02A-C94C-3F93EC413FF6}"/>
              </a:ext>
            </a:extLst>
          </p:cNvPr>
          <p:cNvSpPr txBox="1"/>
          <p:nvPr/>
        </p:nvSpPr>
        <p:spPr>
          <a:xfrm>
            <a:off x="3278371" y="203147"/>
            <a:ext cx="60251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Салыстырмалы  тоқсандық білім сапасы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сыныптар</a:t>
            </a:r>
            <a:endParaRPr lang="ru-K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A66A0D4-8631-137C-9A66-E88BBD834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168746"/>
              </p:ext>
            </p:extLst>
          </p:nvPr>
        </p:nvGraphicFramePr>
        <p:xfrm>
          <a:off x="2247015" y="1313119"/>
          <a:ext cx="7907078" cy="483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53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F0252-3FDF-6B4D-C0EC-AADDC7AF7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25AE90-619A-D8C2-ECF8-04D4B6492297}"/>
              </a:ext>
            </a:extLst>
          </p:cNvPr>
          <p:cNvSpPr txBox="1"/>
          <p:nvPr/>
        </p:nvSpPr>
        <p:spPr>
          <a:xfrm>
            <a:off x="3278371" y="203147"/>
            <a:ext cx="60251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Салыстырмалы  тоқсандық білім сапасы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сыныптар</a:t>
            </a:r>
            <a:endParaRPr lang="ru-K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DE58FDD-178F-045E-92B9-05D1BF452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34140"/>
              </p:ext>
            </p:extLst>
          </p:nvPr>
        </p:nvGraphicFramePr>
        <p:xfrm>
          <a:off x="583018" y="1164265"/>
          <a:ext cx="11025963" cy="531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702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2D61A-7019-75B7-A525-95F73BDC8740}"/>
              </a:ext>
            </a:extLst>
          </p:cNvPr>
          <p:cNvSpPr txBox="1"/>
          <p:nvPr/>
        </p:nvSpPr>
        <p:spPr>
          <a:xfrm>
            <a:off x="3278371" y="203147"/>
            <a:ext cx="60251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Салыстырмалы  тоқсандық білім сапасы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сыныптар</a:t>
            </a:r>
            <a:endParaRPr lang="ru-K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4243C20-EF71-638E-0A96-2D74B98D5C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000957"/>
              </p:ext>
            </p:extLst>
          </p:nvPr>
        </p:nvGraphicFramePr>
        <p:xfrm>
          <a:off x="1244009" y="1034143"/>
          <a:ext cx="9845749" cy="553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38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64633-7F12-EA16-438C-C4F9BAB138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6ED23D-F78E-3D4D-B4A6-9C365C44AA6C}"/>
              </a:ext>
            </a:extLst>
          </p:cNvPr>
          <p:cNvSpPr txBox="1"/>
          <p:nvPr/>
        </p:nvSpPr>
        <p:spPr>
          <a:xfrm>
            <a:off x="2746743" y="128719"/>
            <a:ext cx="77582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Оқу озаттары мен екпінділер салыстырмалы түрде </a:t>
            </a:r>
            <a:endParaRPr lang="ru-KZ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85BBC169-1279-B3B1-1AD1-9520BB45F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274768"/>
              </p:ext>
            </p:extLst>
          </p:nvPr>
        </p:nvGraphicFramePr>
        <p:xfrm>
          <a:off x="1417673" y="972878"/>
          <a:ext cx="9898027" cy="531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07226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121</TotalTime>
  <Words>41</Words>
  <Application>Microsoft Office PowerPoint</Application>
  <PresentationFormat>Широкоэкранный</PresentationFormat>
  <Paragraphs>11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44-8</dc:creator>
  <cp:lastModifiedBy>44-8</cp:lastModifiedBy>
  <cp:revision>6</cp:revision>
  <dcterms:created xsi:type="dcterms:W3CDTF">2024-10-31T11:09:29Z</dcterms:created>
  <dcterms:modified xsi:type="dcterms:W3CDTF">2024-10-31T14:12:11Z</dcterms:modified>
</cp:coreProperties>
</file>